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tif"/><Relationship Id="rId3" Type="http://schemas.openxmlformats.org/officeDocument/2006/relationships/image" Target="../media/image9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youtube.com/watch?v=Yk1eVZgPRjw" TargetMode="External"/><Relationship Id="rId3" Type="http://schemas.openxmlformats.org/officeDocument/2006/relationships/image" Target="../media/image5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tif"/><Relationship Id="rId3" Type="http://schemas.openxmlformats.org/officeDocument/2006/relationships/image" Target="../media/image7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1270000" y="6350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 defTabSz="344677">
              <a:defRPr sz="1800"/>
            </a:pPr>
            <a:endParaRPr sz="4719"/>
          </a:p>
          <a:p>
            <a:pPr lvl="0" defTabSz="344677">
              <a:defRPr sz="1800"/>
            </a:pPr>
            <a:endParaRPr sz="4719"/>
          </a:p>
          <a:p>
            <a:pPr lvl="0" defTabSz="344677">
              <a:defRPr sz="1800"/>
            </a:pPr>
            <a:r>
              <a:rPr sz="6725"/>
              <a:t>Estimation</a:t>
            </a:r>
            <a:endParaRPr sz="6725"/>
          </a:p>
          <a:p>
            <a:pPr lvl="0" defTabSz="344677">
              <a:defRPr sz="1800"/>
            </a:pPr>
            <a:r>
              <a:rPr sz="4719"/>
              <a:t> An estimate is your best guess</a:t>
            </a:r>
          </a:p>
        </p:txBody>
      </p:sp>
      <p:pic>
        <p:nvPicPr>
          <p:cNvPr id="33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6553" y="4672889"/>
            <a:ext cx="8149333" cy="49691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xfrm>
            <a:off x="1155700" y="939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Which container has more candy corn?</a:t>
            </a:r>
          </a:p>
        </p:txBody>
      </p:sp>
      <p:pic>
        <p:nvPicPr>
          <p:cNvPr id="6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79418" y="4194162"/>
            <a:ext cx="3636716" cy="5455073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54251" y="4222948"/>
            <a:ext cx="3591792" cy="5397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xfrm>
            <a:off x="1066800" y="6731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How many bears are in this jar?</a:t>
            </a:r>
          </a:p>
        </p:txBody>
      </p:sp>
      <p:sp>
        <p:nvSpPr>
          <p:cNvPr id="65" name="Shape 65"/>
          <p:cNvSpPr/>
          <p:nvPr/>
        </p:nvSpPr>
        <p:spPr>
          <a:xfrm>
            <a:off x="1801304" y="4622799"/>
            <a:ext cx="3331592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 lvl="0">
              <a:defRPr sz="1800"/>
            </a:pPr>
            <a:r>
              <a:rPr sz="4900"/>
              <a:t>Less than 5</a:t>
            </a:r>
          </a:p>
        </p:txBody>
      </p:sp>
      <p:sp>
        <p:nvSpPr>
          <p:cNvPr id="66" name="Shape 66"/>
          <p:cNvSpPr/>
          <p:nvPr/>
        </p:nvSpPr>
        <p:spPr>
          <a:xfrm>
            <a:off x="7127354" y="4622799"/>
            <a:ext cx="3423692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 lvl="0">
              <a:defRPr sz="1800"/>
            </a:pPr>
            <a:r>
              <a:rPr sz="4900"/>
              <a:t>More than 5</a:t>
            </a:r>
          </a:p>
        </p:txBody>
      </p:sp>
      <p:sp>
        <p:nvSpPr>
          <p:cNvPr id="67" name="Shape 67"/>
          <p:cNvSpPr/>
          <p:nvPr/>
        </p:nvSpPr>
        <p:spPr>
          <a:xfrm>
            <a:off x="1441449" y="5549900"/>
            <a:ext cx="97155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__________________________________________</a:t>
            </a:r>
          </a:p>
        </p:txBody>
      </p:sp>
      <p:pic>
        <p:nvPicPr>
          <p:cNvPr id="68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81121" y="2345382"/>
            <a:ext cx="2201218" cy="22012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xfrm>
            <a:off x="1143000" y="8763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 defTabSz="420624">
              <a:defRPr sz="1800"/>
            </a:pPr>
            <a:r>
              <a:rPr sz="5760"/>
              <a:t>How many bears are in this jar?</a:t>
            </a:r>
            <a:endParaRPr sz="5760"/>
          </a:p>
          <a:p>
            <a:pPr lvl="0" defTabSz="420624">
              <a:defRPr sz="1800"/>
            </a:pPr>
            <a:endParaRPr sz="5760"/>
          </a:p>
          <a:p>
            <a:pPr lvl="0" defTabSz="420624">
              <a:defRPr sz="1800"/>
            </a:pPr>
            <a:r>
              <a:rPr sz="2232"/>
              <a:t>Hint: Look at the first jar to help you decide if there is more than 10 or less than 10</a:t>
            </a:r>
          </a:p>
        </p:txBody>
      </p:sp>
      <p:sp>
        <p:nvSpPr>
          <p:cNvPr id="71" name="Shape 71"/>
          <p:cNvSpPr/>
          <p:nvPr/>
        </p:nvSpPr>
        <p:spPr>
          <a:xfrm>
            <a:off x="2024786" y="5143500"/>
            <a:ext cx="273222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Less than 10</a:t>
            </a:r>
          </a:p>
        </p:txBody>
      </p:sp>
      <p:sp>
        <p:nvSpPr>
          <p:cNvPr id="72" name="Shape 72"/>
          <p:cNvSpPr/>
          <p:nvPr/>
        </p:nvSpPr>
        <p:spPr>
          <a:xfrm>
            <a:off x="7185202" y="5143500"/>
            <a:ext cx="292699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More than 10 </a:t>
            </a:r>
          </a:p>
        </p:txBody>
      </p:sp>
      <p:sp>
        <p:nvSpPr>
          <p:cNvPr id="73" name="Shape 73"/>
          <p:cNvSpPr/>
          <p:nvPr/>
        </p:nvSpPr>
        <p:spPr>
          <a:xfrm>
            <a:off x="831849" y="5664200"/>
            <a:ext cx="108585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_______________________________________________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270000" y="2413000"/>
            <a:ext cx="10464800" cy="3302000"/>
          </a:xfrm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 lvl="0">
              <a:defRPr sz="1800"/>
            </a:pPr>
            <a:r>
              <a:rPr sz="7040"/>
              <a:t>You estimate when there are too many of something to count</a:t>
            </a:r>
          </a:p>
        </p:txBody>
      </p:sp>
      <p:sp>
        <p:nvSpPr>
          <p:cNvPr id="36" name="Shape 36"/>
          <p:cNvSpPr/>
          <p:nvPr/>
        </p:nvSpPr>
        <p:spPr>
          <a:xfrm>
            <a:off x="1788783" y="5505450"/>
            <a:ext cx="8634228" cy="332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endParaRPr sz="7000"/>
          </a:p>
          <a:p>
            <a:pPr lvl="0">
              <a:defRPr sz="1800"/>
            </a:pPr>
            <a:r>
              <a:rPr sz="7000"/>
              <a:t>Like………</a:t>
            </a:r>
            <a:endParaRPr sz="7000"/>
          </a:p>
          <a:p>
            <a:pPr lvl="0">
              <a:defRPr sz="1800"/>
            </a:pPr>
            <a:endParaRPr sz="3600"/>
          </a:p>
        </p:txBody>
      </p:sp>
      <p:pic>
        <p:nvPicPr>
          <p:cNvPr id="37" name="Unknow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10798" y="5759896"/>
            <a:ext cx="3907036" cy="3907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xfrm>
            <a:off x="1073546" y="800100"/>
            <a:ext cx="10464801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A gaggle of geese</a:t>
            </a:r>
          </a:p>
        </p:txBody>
      </p:sp>
      <p:pic>
        <p:nvPicPr>
          <p:cNvPr id="40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5170" y="3703061"/>
            <a:ext cx="8381554" cy="55775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xfrm>
            <a:off x="939800" y="558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Stars in the sky</a:t>
            </a:r>
          </a:p>
        </p:txBody>
      </p:sp>
      <p:pic>
        <p:nvPicPr>
          <p:cNvPr id="43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5635" y="3536552"/>
            <a:ext cx="7786044" cy="55824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xfrm>
            <a:off x="1003300" y="13335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Or …….</a:t>
            </a:r>
            <a:endParaRPr sz="8000"/>
          </a:p>
          <a:p>
            <a:pPr lvl="0">
              <a:defRPr sz="1800"/>
            </a:pPr>
            <a:r>
              <a:rPr sz="8000"/>
              <a:t>Shells on the sand</a:t>
            </a:r>
          </a:p>
        </p:txBody>
      </p:sp>
      <p:pic>
        <p:nvPicPr>
          <p:cNvPr id="46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1733" y="5225750"/>
            <a:ext cx="6411566" cy="39959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xfrm>
            <a:off x="1270000" y="3543300"/>
            <a:ext cx="10464800" cy="3302000"/>
          </a:xfrm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 lvl="0">
              <a:defRPr sz="1800"/>
            </a:pPr>
            <a:r>
              <a:rPr sz="7040"/>
              <a:t>There’s too many to count, so it can’t be exact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xfrm>
            <a:off x="914400" y="14224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 defTabSz="484886">
              <a:defRPr sz="1800"/>
            </a:pPr>
            <a:r>
              <a:rPr sz="6640"/>
              <a:t>Let’s Estimate!</a:t>
            </a:r>
            <a:endParaRPr sz="6640"/>
          </a:p>
          <a:p>
            <a:pPr lvl="0" defTabSz="484886">
              <a:defRPr sz="1800"/>
            </a:pPr>
            <a:endParaRPr sz="6640"/>
          </a:p>
          <a:p>
            <a:pPr lvl="0" defTabSz="379475">
              <a:defRPr sz="1800"/>
            </a:pPr>
            <a:r>
              <a:rPr sz="2656">
                <a:solidFill>
                  <a:srgbClr val="323333"/>
                </a:solidFill>
                <a:latin typeface="Arial"/>
                <a:ea typeface="Arial"/>
                <a:cs typeface="Arial"/>
                <a:sym typeface="Arial"/>
              </a:rPr>
              <a:t>In this video, Betty was arguing with her brother about who has more toys! Help her figure out which pile of toys is bigger - without even counting them!</a:t>
            </a:r>
          </a:p>
        </p:txBody>
      </p:sp>
      <p:sp>
        <p:nvSpPr>
          <p:cNvPr id="51" name="Shape 51"/>
          <p:cNvSpPr/>
          <p:nvPr/>
        </p:nvSpPr>
        <p:spPr>
          <a:xfrm>
            <a:off x="958951" y="8142188"/>
            <a:ext cx="10375698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2" invalidUrl="" action="" tgtFrame="" tooltip="" history="1" highlightClick="0" endSnd="0"/>
              </a:rPr>
              <a:t>https://www.youtube.com/watch?v=Yk1eVZgPRjw</a:t>
            </a:r>
            <a:endParaRPr sz="3600"/>
          </a:p>
        </p:txBody>
      </p:sp>
      <p:pic>
        <p:nvPicPr>
          <p:cNvPr id="52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67720" y="5038811"/>
            <a:ext cx="4958160" cy="27889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Now, it’s your turn!!!!!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xfrm>
            <a:off x="825500" y="9525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Which pile of leaves is larger?</a:t>
            </a:r>
          </a:p>
        </p:txBody>
      </p:sp>
      <p:pic>
        <p:nvPicPr>
          <p:cNvPr id="57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862" y="4994450"/>
            <a:ext cx="4746114" cy="3555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77583" y="4969487"/>
            <a:ext cx="7119737" cy="36049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